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2" r:id="rId4"/>
  </p:sldMasterIdLst>
  <p:notesMasterIdLst>
    <p:notesMasterId r:id="rId18"/>
  </p:notesMasterIdLst>
  <p:handoutMasterIdLst>
    <p:handoutMasterId r:id="rId19"/>
  </p:handoutMasterIdLst>
  <p:sldIdLst>
    <p:sldId id="448" r:id="rId5"/>
    <p:sldId id="449" r:id="rId6"/>
    <p:sldId id="452" r:id="rId7"/>
    <p:sldId id="451" r:id="rId8"/>
    <p:sldId id="462" r:id="rId9"/>
    <p:sldId id="454" r:id="rId10"/>
    <p:sldId id="456" r:id="rId11"/>
    <p:sldId id="463" r:id="rId12"/>
    <p:sldId id="457" r:id="rId13"/>
    <p:sldId id="458" r:id="rId14"/>
    <p:sldId id="461" r:id="rId15"/>
    <p:sldId id="459" r:id="rId16"/>
    <p:sldId id="43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D7D7"/>
    <a:srgbClr val="418187"/>
    <a:srgbClr val="0C40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823068-B125-B146-AEAA-B6730D21E661}" v="3150" dt="2024-04-06T05:35:27.052"/>
  </p1510:revLst>
</p1510:revInfo>
</file>

<file path=ppt/tableStyles.xml><?xml version="1.0" encoding="utf-8"?>
<a:tblStyleLst xmlns:a="http://schemas.openxmlformats.org/drawingml/2006/main" def="{0E3FDE45-AF77-4B5C-9715-49D594BDF05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71" autoAdjust="0"/>
    <p:restoredTop sz="89496" autoAdjust="0"/>
  </p:normalViewPr>
  <p:slideViewPr>
    <p:cSldViewPr snapToGrid="0">
      <p:cViewPr varScale="1">
        <p:scale>
          <a:sx n="98" d="100"/>
          <a:sy n="98" d="100"/>
        </p:scale>
        <p:origin x="504" y="72"/>
      </p:cViewPr>
      <p:guideLst/>
    </p:cSldViewPr>
  </p:slideViewPr>
  <p:outlineViewPr>
    <p:cViewPr>
      <p:scale>
        <a:sx n="33" d="100"/>
        <a:sy n="33" d="100"/>
      </p:scale>
      <p:origin x="0" y="-17146"/>
    </p:cViewPr>
  </p:outlineViewPr>
  <p:notesTextViewPr>
    <p:cViewPr>
      <p:scale>
        <a:sx n="95" d="100"/>
        <a:sy n="95" d="100"/>
      </p:scale>
      <p:origin x="0" y="0"/>
    </p:cViewPr>
  </p:notesTextViewPr>
  <p:sorterViewPr>
    <p:cViewPr varScale="1">
      <p:scale>
        <a:sx n="1" d="1"/>
        <a:sy n="1" d="1"/>
      </p:scale>
      <p:origin x="0" y="-8717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E4D2272-D660-A337-AEF3-BE066BD545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FE5A70-71C2-F335-270C-B94537340C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5A369-CA0E-4FC6-90EE-5FA969A08EF8}" type="datetimeFigureOut">
              <a:rPr lang="en-US" smtClean="0"/>
              <a:t>4/9/2024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1E1B03-0F86-16E7-11BE-81F9F4CD66B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4524B8-3914-99B2-2620-0F2A88D335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9210F9-8331-407C-A034-F95DCB303E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0058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4AB06A-EEDC-421C-B5A0-5E9E5241A8E5}" type="datetimeFigureOut">
              <a:rPr lang="en-US" smtClean="0"/>
              <a:t>4/9/2024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BF9438-3EEF-4192-9815-F6F44770AE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2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236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014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29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580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742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389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027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741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469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D9960-406F-4187-A0E6-BD19C6840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26" y="919716"/>
            <a:ext cx="8504275" cy="3551275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27E7FE-647D-4B2F-BA13-AB3ED4C5CF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326" y="4795284"/>
            <a:ext cx="8504275" cy="1084522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16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EF785-E0A7-4496-A5BA-49B0156F2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4706" y="6433202"/>
            <a:ext cx="2426446" cy="36784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2C627-38A1-4A14-8822-D8D33751C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BE346-5F34-48CD-8928-DA8567AE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3203"/>
            <a:ext cx="702781" cy="367842"/>
          </a:xfrm>
        </p:spPr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363829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B05F0-2B44-47BC-86B3-58E2C7080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5B5DA-7628-4AC1-8EAE-5010C2A98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4E7C3-7830-49F3-9F45-4B2F2B4C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5E328-AD12-449C-BE6E-76DF005E8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F374F-390D-49D8-A7C8-5BEFA3532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85615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50F530-2925-4F98-89EC-95C2EC4769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79366-3281-483D-8731-0D01B2B24A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ED8B2-BE7F-4417-8A8A-A95C8BB70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A0D96-671F-4A85-89C6-946624CB1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BA434-2E32-4719-B45C-0490D6852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110120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2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6">
            <a:extLst>
              <a:ext uri="{FF2B5EF4-FFF2-40B4-BE49-F238E27FC236}">
                <a16:creationId xmlns:a16="http://schemas.microsoft.com/office/drawing/2014/main" id="{F8F589DA-127F-E2E7-6ADA-1D3C04799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91645" y="3657688"/>
            <a:ext cx="3200357" cy="3200320"/>
          </a:xfrm>
          <a:custGeom>
            <a:avLst/>
            <a:gdLst>
              <a:gd name="connsiteX0" fmla="*/ 3200357 w 3200357"/>
              <a:gd name="connsiteY0" fmla="*/ 0 h 3200320"/>
              <a:gd name="connsiteX1" fmla="*/ 3200357 w 3200357"/>
              <a:gd name="connsiteY1" fmla="*/ 3200320 h 3200320"/>
              <a:gd name="connsiteX2" fmla="*/ 0 w 3200357"/>
              <a:gd name="connsiteY2" fmla="*/ 3200320 h 3200320"/>
              <a:gd name="connsiteX3" fmla="*/ 159536 w 3200357"/>
              <a:gd name="connsiteY3" fmla="*/ 3196412 h 3200320"/>
              <a:gd name="connsiteX4" fmla="*/ 3196195 w 3200357"/>
              <a:gd name="connsiteY4" fmla="*/ 164613 h 3200320"/>
              <a:gd name="connsiteX5" fmla="*/ 3200357 w 3200357"/>
              <a:gd name="connsiteY5" fmla="*/ 0 h 320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0357" h="3200320">
                <a:moveTo>
                  <a:pt x="3200357" y="0"/>
                </a:moveTo>
                <a:lnTo>
                  <a:pt x="3200357" y="3200320"/>
                </a:lnTo>
                <a:lnTo>
                  <a:pt x="0" y="3200320"/>
                </a:lnTo>
                <a:lnTo>
                  <a:pt x="159536" y="3196412"/>
                </a:lnTo>
                <a:cubicBezTo>
                  <a:pt x="1798363" y="3115939"/>
                  <a:pt x="3113157" y="1802765"/>
                  <a:pt x="3196195" y="164613"/>
                </a:cubicBezTo>
                <a:lnTo>
                  <a:pt x="3200357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00FBF0-749D-0FF0-74B6-3565174CA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2992038" y="2992045"/>
            <a:ext cx="6858000" cy="87392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0DDA3FAB-74FF-4772-2BA4-B242E12AB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1" y="0"/>
            <a:ext cx="1745673" cy="877824"/>
          </a:xfrm>
          <a:custGeom>
            <a:avLst/>
            <a:gdLst>
              <a:gd name="connsiteX0" fmla="*/ 0 w 4572000"/>
              <a:gd name="connsiteY0" fmla="*/ 2285974 h 2285974"/>
              <a:gd name="connsiteX1" fmla="*/ 113956 w 4572000"/>
              <a:gd name="connsiteY1" fmla="*/ 2283183 h 2285974"/>
              <a:gd name="connsiteX2" fmla="*/ 2283027 w 4572000"/>
              <a:gd name="connsiteY2" fmla="*/ 117584 h 2285974"/>
              <a:gd name="connsiteX3" fmla="*/ 2286000 w 4572000"/>
              <a:gd name="connsiteY3" fmla="*/ 0 h 2285974"/>
              <a:gd name="connsiteX4" fmla="*/ 2288973 w 4572000"/>
              <a:gd name="connsiteY4" fmla="*/ 117584 h 2285974"/>
              <a:gd name="connsiteX5" fmla="*/ 4458044 w 4572000"/>
              <a:gd name="connsiteY5" fmla="*/ 2283183 h 2285974"/>
              <a:gd name="connsiteX6" fmla="*/ 4572000 w 4572000"/>
              <a:gd name="connsiteY6" fmla="*/ 2285974 h 2285974"/>
              <a:gd name="connsiteX7" fmla="*/ 2286000 w 4572000"/>
              <a:gd name="connsiteY7" fmla="*/ 2285974 h 228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2000" h="2285974">
                <a:moveTo>
                  <a:pt x="0" y="2285974"/>
                </a:moveTo>
                <a:lnTo>
                  <a:pt x="113956" y="2283183"/>
                </a:lnTo>
                <a:cubicBezTo>
                  <a:pt x="1284562" y="2225701"/>
                  <a:pt x="2223714" y="1287708"/>
                  <a:pt x="2283027" y="117584"/>
                </a:cubicBezTo>
                <a:lnTo>
                  <a:pt x="2286000" y="0"/>
                </a:lnTo>
                <a:lnTo>
                  <a:pt x="2288973" y="117584"/>
                </a:lnTo>
                <a:cubicBezTo>
                  <a:pt x="2348287" y="1287708"/>
                  <a:pt x="3287438" y="2225701"/>
                  <a:pt x="4458044" y="2283183"/>
                </a:cubicBezTo>
                <a:lnTo>
                  <a:pt x="4572000" y="2285974"/>
                </a:lnTo>
                <a:lnTo>
                  <a:pt x="2286000" y="2285974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FBE95B3E-84B8-3910-65C9-87914802B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8" y="369277"/>
            <a:ext cx="9590215" cy="1708514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Content Placeholder 20">
            <a:extLst>
              <a:ext uri="{FF2B5EF4-FFF2-40B4-BE49-F238E27FC236}">
                <a16:creationId xmlns:a16="http://schemas.microsoft.com/office/drawing/2014/main" id="{90BA2746-C141-C524-CDDE-DD672A80A2C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370867" y="2274033"/>
            <a:ext cx="3347782" cy="3436653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800" b="1"/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600" b="1"/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400" b="1"/>
            </a:lvl3pPr>
            <a:lvl4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200" b="1"/>
            </a:lvl4pPr>
            <a:lvl5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200" b="1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0">
            <a:extLst>
              <a:ext uri="{FF2B5EF4-FFF2-40B4-BE49-F238E27FC236}">
                <a16:creationId xmlns:a16="http://schemas.microsoft.com/office/drawing/2014/main" id="{53421E6F-1A11-40B7-DB53-FC96CE9D787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925269" y="2274033"/>
            <a:ext cx="6036544" cy="3436653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800"/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600"/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400"/>
            </a:lvl3pPr>
            <a:lvl4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200"/>
            </a:lvl4pPr>
            <a:lvl5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78CC75E-2849-6C28-42BF-61EBFD22CD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600" y="5983104"/>
            <a:ext cx="1295400" cy="874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  <a:latin typeface="+mj-lt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96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osing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181407F-D7F6-56CB-135C-01868BC191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7" y="1088211"/>
            <a:ext cx="4602483" cy="4896019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517585-E867-BB06-B195-272DA0FD4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8"/>
            <a:ext cx="12192000" cy="87392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2D9EBD-88FB-A2C3-7EC2-46DD7B532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2990939" y="2990938"/>
            <a:ext cx="6855801" cy="87392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22">
            <a:extLst>
              <a:ext uri="{FF2B5EF4-FFF2-40B4-BE49-F238E27FC236}">
                <a16:creationId xmlns:a16="http://schemas.microsoft.com/office/drawing/2014/main" id="{CB417425-9078-B6E8-97F7-BAA1536BA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0" y="-8"/>
            <a:ext cx="1745673" cy="877824"/>
          </a:xfrm>
          <a:custGeom>
            <a:avLst/>
            <a:gdLst>
              <a:gd name="connsiteX0" fmla="*/ 0 w 4572000"/>
              <a:gd name="connsiteY0" fmla="*/ 2285974 h 2285974"/>
              <a:gd name="connsiteX1" fmla="*/ 113956 w 4572000"/>
              <a:gd name="connsiteY1" fmla="*/ 2283183 h 2285974"/>
              <a:gd name="connsiteX2" fmla="*/ 2283027 w 4572000"/>
              <a:gd name="connsiteY2" fmla="*/ 117584 h 2285974"/>
              <a:gd name="connsiteX3" fmla="*/ 2286000 w 4572000"/>
              <a:gd name="connsiteY3" fmla="*/ 0 h 2285974"/>
              <a:gd name="connsiteX4" fmla="*/ 2288973 w 4572000"/>
              <a:gd name="connsiteY4" fmla="*/ 117584 h 2285974"/>
              <a:gd name="connsiteX5" fmla="*/ 4458044 w 4572000"/>
              <a:gd name="connsiteY5" fmla="*/ 2283183 h 2285974"/>
              <a:gd name="connsiteX6" fmla="*/ 4572000 w 4572000"/>
              <a:gd name="connsiteY6" fmla="*/ 2285974 h 2285974"/>
              <a:gd name="connsiteX7" fmla="*/ 2286000 w 4572000"/>
              <a:gd name="connsiteY7" fmla="*/ 2285974 h 228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2000" h="2285974">
                <a:moveTo>
                  <a:pt x="0" y="2285974"/>
                </a:moveTo>
                <a:lnTo>
                  <a:pt x="113956" y="2283183"/>
                </a:lnTo>
                <a:cubicBezTo>
                  <a:pt x="1284562" y="2225701"/>
                  <a:pt x="2223714" y="1287708"/>
                  <a:pt x="2283027" y="117584"/>
                </a:cubicBezTo>
                <a:lnTo>
                  <a:pt x="2286000" y="0"/>
                </a:lnTo>
                <a:lnTo>
                  <a:pt x="2288973" y="117584"/>
                </a:lnTo>
                <a:cubicBezTo>
                  <a:pt x="2348287" y="1287708"/>
                  <a:pt x="3287438" y="2225701"/>
                  <a:pt x="4458044" y="2283183"/>
                </a:cubicBezTo>
                <a:lnTo>
                  <a:pt x="4572000" y="2285974"/>
                </a:lnTo>
                <a:lnTo>
                  <a:pt x="2286000" y="2285974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D7F56B38-71B8-A745-8D9C-BBEA278F3F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9905999" y="4572027"/>
            <a:ext cx="2286000" cy="2285973"/>
          </a:xfrm>
          <a:custGeom>
            <a:avLst/>
            <a:gdLst>
              <a:gd name="connsiteX0" fmla="*/ 3200357 w 3200357"/>
              <a:gd name="connsiteY0" fmla="*/ 0 h 3200320"/>
              <a:gd name="connsiteX1" fmla="*/ 3200357 w 3200357"/>
              <a:gd name="connsiteY1" fmla="*/ 3200320 h 3200320"/>
              <a:gd name="connsiteX2" fmla="*/ 0 w 3200357"/>
              <a:gd name="connsiteY2" fmla="*/ 3200320 h 3200320"/>
              <a:gd name="connsiteX3" fmla="*/ 159536 w 3200357"/>
              <a:gd name="connsiteY3" fmla="*/ 3196412 h 3200320"/>
              <a:gd name="connsiteX4" fmla="*/ 3196195 w 3200357"/>
              <a:gd name="connsiteY4" fmla="*/ 164613 h 3200320"/>
              <a:gd name="connsiteX5" fmla="*/ 3200357 w 3200357"/>
              <a:gd name="connsiteY5" fmla="*/ 0 h 320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0357" h="3200320">
                <a:moveTo>
                  <a:pt x="3200357" y="0"/>
                </a:moveTo>
                <a:lnTo>
                  <a:pt x="3200357" y="3200320"/>
                </a:lnTo>
                <a:lnTo>
                  <a:pt x="0" y="3200320"/>
                </a:lnTo>
                <a:lnTo>
                  <a:pt x="159536" y="3196412"/>
                </a:lnTo>
                <a:cubicBezTo>
                  <a:pt x="1798363" y="3115939"/>
                  <a:pt x="3113157" y="1802765"/>
                  <a:pt x="3196195" y="164613"/>
                </a:cubicBezTo>
                <a:lnTo>
                  <a:pt x="3200357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5E5C644-63C0-D8A4-7EF1-1681AFB1F4D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324599" y="1088210"/>
            <a:ext cx="4373564" cy="4894894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1pPr>
            <a:lvl2pPr marL="457200" indent="0"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2"/>
                </a:solidFill>
              </a:defRPr>
            </a:lvl2pPr>
            <a:lvl3pPr marL="914400" indent="0">
              <a:spcBef>
                <a:spcPts val="0"/>
              </a:spcBef>
              <a:spcAft>
                <a:spcPts val="600"/>
              </a:spcAft>
              <a:buNone/>
              <a:defRPr sz="1400" b="1">
                <a:solidFill>
                  <a:schemeClr val="bg2"/>
                </a:solidFill>
              </a:defRPr>
            </a:lvl3pPr>
            <a:lvl4pPr marL="1371600" indent="0">
              <a:spcBef>
                <a:spcPts val="0"/>
              </a:spcBef>
              <a:spcAft>
                <a:spcPts val="600"/>
              </a:spcAft>
              <a:buNone/>
              <a:defRPr sz="1200" b="1">
                <a:solidFill>
                  <a:schemeClr val="bg2"/>
                </a:solidFill>
              </a:defRPr>
            </a:lvl4pPr>
            <a:lvl5pPr marL="1828800" indent="0">
              <a:spcBef>
                <a:spcPts val="0"/>
              </a:spcBef>
              <a:spcAft>
                <a:spcPts val="600"/>
              </a:spcAft>
              <a:buNone/>
              <a:defRPr sz="12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663CA19-070F-D373-ED8C-B6F895D11B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600" y="5983104"/>
            <a:ext cx="1295400" cy="874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  <a:latin typeface="+mj-lt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828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839C-7D7A-49F1-8BFE-85C6C7D78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256" y="590668"/>
            <a:ext cx="9914859" cy="13290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748DC-EBB9-44C6-8566-38F87FF7F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919673"/>
            <a:ext cx="9914860" cy="412331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42198-F50F-4C8A-9BD9-4CC3950F8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2F5AB-D8C6-4AE1-8FAE-CD0499CB6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736" y="6437376"/>
            <a:ext cx="3775914" cy="365125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C58D8-B582-4DB3-A94D-056240199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939470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8A94B-011C-4B13-8C12-E91BF7A40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320800"/>
            <a:ext cx="9144000" cy="3095813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6D5F3-887C-4A8F-842A-0294A9FB0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3999" y="4589463"/>
            <a:ext cx="91440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4588B-131A-42F3-B76C-62BD65E48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1AB28-20BD-4CD8-9840-985C3EDBA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3C85C-3801-46F0-A100-616F5F2F8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18702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5CB06-0454-4BF1-8011-F8B1A9595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20A70-D33B-4461-B74C-3F59ADB161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8813" y="2163725"/>
            <a:ext cx="4610986" cy="4013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81BDF9-836E-431C-8EFA-417A9BEE9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7260" y="2163725"/>
            <a:ext cx="4853763" cy="40132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BD9F59-B591-4E2F-899E-3CA78CE82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6CFD12-B3EC-432C-B264-8AB571CAA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3CBBA-71B3-4857-80E7-525E89FD9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9050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51886-4F39-4E3E-948D-DBC73F267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C7B2A-B6BE-46FD-9278-A5246BF7E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85295-E4B5-4D75-954F-B07A2F4CA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5623"/>
            <a:ext cx="5157787" cy="355403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87ABF0-C78D-4589-8FA5-0D6238B4B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6A4064-2E0A-4FC3-837B-14EC0EF3A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5623"/>
            <a:ext cx="5183188" cy="355404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E3C169-8D29-4CC4-9581-748178F3C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4EC709-AAD9-475C-AC6A-943A8E872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0C0E3E-587D-46EB-AAF5-011C137B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10973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3E062-B7F5-4D30-B416-1BBB4A7D0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BDFF7A-EBD3-4FEB-8451-5D7355069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F54A2D-2C4B-4E1D-AC16-E3B1F1DDB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11F373-DB96-4AEA-8E3E-7EDEA213D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977107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427448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09F8C-8071-4BE5-AD6F-C98F481D1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135B3-14BA-4A88-B6B3-88B77B1C6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7C3A4D-5B69-44B4-B17F-770E83F00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1C41D-2A59-4512-8034-6DB705787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5C494-778C-4EE6-9402-242E1CDD9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5677B9-C338-4033-9AFE-B8B81C5D8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3924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B77DE-4C2E-476F-A419-57470FB66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9FD1A0-93AE-469A-ADDF-2453B64CAA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19C9C-EF97-4910-9419-6D7202609E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A87172-A64E-4C38-82ED-2A7050B0F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0C3E24-28E2-4512-BEA0-DAEC5E84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F04F0D-DA84-434D-B136-BEE9FD80A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65268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A08E557-10DB-421A-876E-1AE58F8E07C4}"/>
              </a:ext>
            </a:extLst>
          </p:cNvPr>
          <p:cNvSpPr/>
          <p:nvPr/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EBCA0-8609-4F35-8CA7-7AD35FDACD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5613" y="6434560"/>
            <a:ext cx="3428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spc="50" baseline="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 sz="100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DA9639-38D2-4CD4-A861-F6B4C6CB9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775" y="590372"/>
            <a:ext cx="10202248" cy="1325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F00B1-16C1-47B3-A7A0-B71468312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8825" y="1916262"/>
            <a:ext cx="10192198" cy="4133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F9501-5B6B-4DAF-B59D-3C129ED805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17000" y="6433202"/>
            <a:ext cx="2374150" cy="3678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50" baseline="0">
                <a:solidFill>
                  <a:srgbClr val="FFFFFF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85DBD-B7AE-41D8-8CF1-B21CD58E1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1150" y="6433203"/>
            <a:ext cx="693263" cy="367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FFFFF"/>
                </a:solidFill>
                <a:latin typeface="+mj-lt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536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31" r:id="rId12"/>
    <p:sldLayoutId id="2147483736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5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2736">
          <p15:clr>
            <a:srgbClr val="F26B43"/>
          </p15:clr>
        </p15:guide>
        <p15:guide id="4" orient="horz" pos="3312">
          <p15:clr>
            <a:srgbClr val="F26B43"/>
          </p15:clr>
        </p15:guide>
        <p15:guide id="5" orient="horz" pos="432">
          <p15:clr>
            <a:srgbClr val="F26B43"/>
          </p15:clr>
        </p15:guide>
        <p15:guide id="7" pos="4416">
          <p15:clr>
            <a:srgbClr val="F26B43"/>
          </p15:clr>
        </p15:guide>
        <p15:guide id="8" pos="5568">
          <p15:clr>
            <a:srgbClr val="F26B43"/>
          </p15:clr>
        </p15:guide>
        <p15:guide id="9" pos="7296">
          <p15:clr>
            <a:srgbClr val="F26B43"/>
          </p15:clr>
        </p15:guide>
        <p15:guide id="10" pos="2688">
          <p15:clr>
            <a:srgbClr val="F26B43"/>
          </p15:clr>
        </p15:guide>
        <p15:guide id="11" pos="1536">
          <p15:clr>
            <a:srgbClr val="F26B43"/>
          </p15:clr>
        </p15:guide>
        <p15:guide id="12" pos="384">
          <p15:clr>
            <a:srgbClr val="F26B43"/>
          </p15:clr>
        </p15:guide>
        <p15:guide id="13" pos="2112">
          <p15:clr>
            <a:srgbClr val="F26B43"/>
          </p15:clr>
        </p15:guide>
        <p15:guide id="14" pos="4992">
          <p15:clr>
            <a:srgbClr val="F26B43"/>
          </p15:clr>
        </p15:guide>
        <p15:guide id="15" pos="6720">
          <p15:clr>
            <a:srgbClr val="F26B43"/>
          </p15:clr>
        </p15:guide>
        <p15:guide id="16" pos="960">
          <p15:clr>
            <a:srgbClr val="F26B43"/>
          </p15:clr>
        </p15:guide>
        <p15:guide id="17" pos="3264">
          <p15:clr>
            <a:srgbClr val="F26B43"/>
          </p15:clr>
        </p15:guide>
        <p15:guide id="18" orient="horz" pos="1008">
          <p15:clr>
            <a:srgbClr val="F26B43"/>
          </p15:clr>
        </p15:guide>
        <p15:guide id="19" orient="horz" pos="3888">
          <p15:clr>
            <a:srgbClr val="F26B43"/>
          </p15:clr>
        </p15:guide>
        <p15:guide id="20" pos="6144">
          <p15:clr>
            <a:srgbClr val="F26B43"/>
          </p15:clr>
        </p15:guide>
        <p15:guide id="21" orient="horz" pos="1584">
          <p15:clr>
            <a:srgbClr val="F26B43"/>
          </p15:clr>
        </p15:guide>
        <p15:guide id="22" pos="576">
          <p15:clr>
            <a:srgbClr val="F26B43"/>
          </p15:clr>
        </p15:guide>
        <p15:guide id="23" pos="7104">
          <p15:clr>
            <a:srgbClr val="F26B43"/>
          </p15:clr>
        </p15:guide>
        <p15:guide id="24" pos="768">
          <p15:clr>
            <a:srgbClr val="F26B43"/>
          </p15:clr>
        </p15:guide>
        <p15:guide id="25" pos="69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11" Type="http://schemas.microsoft.com/office/2007/relationships/hdphoto" Target="../media/hdphoto1.wdp"/><Relationship Id="rId5" Type="http://schemas.openxmlformats.org/officeDocument/2006/relationships/image" Target="../media/image20.png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D179E-1A3C-B3B2-9320-07EE94D2F1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3861" y="384457"/>
            <a:ext cx="8504275" cy="3551275"/>
          </a:xfrm>
        </p:spPr>
        <p:txBody>
          <a:bodyPr/>
          <a:lstStyle/>
          <a:p>
            <a:pPr algn="ctr"/>
            <a:r>
              <a:rPr lang="en-US" b="1" dirty="0">
                <a:latin typeface="Karla" pitchFamily="2" charset="77"/>
              </a:rPr>
              <a:t>Utilizing Citizen Science to Identify Diffuse Galaxies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71617F-F784-1C13-37D4-18717E5980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9654" y="4357274"/>
            <a:ext cx="5912688" cy="189856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Nicolas </a:t>
            </a:r>
            <a:r>
              <a:rPr lang="en-US" dirty="0" err="1"/>
              <a:t>mazziotti</a:t>
            </a:r>
            <a:endParaRPr lang="en-US" dirty="0"/>
          </a:p>
          <a:p>
            <a:pPr algn="ctr"/>
            <a:r>
              <a:rPr lang="en-US" dirty="0"/>
              <a:t>University of Arizona</a:t>
            </a:r>
          </a:p>
          <a:p>
            <a:pPr algn="ctr"/>
            <a:r>
              <a:rPr lang="en-US" dirty="0"/>
              <a:t>Arizona space GRANT CONSORTIUM </a:t>
            </a:r>
          </a:p>
          <a:p>
            <a:pPr algn="ctr"/>
            <a:r>
              <a:rPr lang="en-US" dirty="0"/>
              <a:t>APRIL 20, 2024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F65723-A983-1290-BE53-6E64B2530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7EF4427-E73D-3926-FED5-BFD05E548DB5}"/>
              </a:ext>
            </a:extLst>
          </p:cNvPr>
          <p:cNvSpPr txBox="1">
            <a:spLocks/>
          </p:cNvSpPr>
          <p:nvPr/>
        </p:nvSpPr>
        <p:spPr>
          <a:xfrm>
            <a:off x="9324436" y="5730633"/>
            <a:ext cx="2815590" cy="105040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1600" b="1" kern="1200" cap="all" spc="3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Mentors: </a:t>
            </a:r>
          </a:p>
          <a:p>
            <a:r>
              <a:rPr lang="en-US" sz="1400" dirty="0"/>
              <a:t>prof. David sand</a:t>
            </a:r>
          </a:p>
          <a:p>
            <a:r>
              <a:rPr lang="en-US" sz="1400" dirty="0"/>
              <a:t>dr. Michael jones</a:t>
            </a:r>
          </a:p>
        </p:txBody>
      </p:sp>
      <p:pic>
        <p:nvPicPr>
          <p:cNvPr id="7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0D2BDC5B-C092-0D5E-8C79-AAE7C8712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67" y="6020474"/>
            <a:ext cx="618320" cy="825458"/>
          </a:xfrm>
          <a:prstGeom prst="rect">
            <a:avLst/>
          </a:prstGeom>
        </p:spPr>
      </p:pic>
      <p:pic>
        <p:nvPicPr>
          <p:cNvPr id="8" name="Picture 8" descr="University of Arizona | Brands of the World™ | Download vector logos and  logotypes">
            <a:extLst>
              <a:ext uri="{FF2B5EF4-FFF2-40B4-BE49-F238E27FC236}">
                <a16:creationId xmlns:a16="http://schemas.microsoft.com/office/drawing/2014/main" id="{DBE6C634-2EFE-0BCB-F010-F361A62AD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26" y="6020473"/>
            <a:ext cx="825459" cy="82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CEAF50-38D1-B50D-7C78-5C6FCE511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769" y="6032541"/>
            <a:ext cx="850100" cy="825459"/>
          </a:xfrm>
          <a:prstGeom prst="rect">
            <a:avLst/>
          </a:prstGeom>
        </p:spPr>
      </p:pic>
      <p:pic>
        <p:nvPicPr>
          <p:cNvPr id="10" name="Picture 26" descr="Becky Rother › Zooniverse app refresh">
            <a:extLst>
              <a:ext uri="{FF2B5EF4-FFF2-40B4-BE49-F238E27FC236}">
                <a16:creationId xmlns:a16="http://schemas.microsoft.com/office/drawing/2014/main" id="{817045D4-522E-7F23-1A12-1845B2123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09869" y="6127720"/>
            <a:ext cx="752644" cy="69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727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58BE42E-178A-D212-E9E5-BD844709DF6E}"/>
              </a:ext>
            </a:extLst>
          </p:cNvPr>
          <p:cNvSpPr/>
          <p:nvPr/>
        </p:nvSpPr>
        <p:spPr>
          <a:xfrm>
            <a:off x="498764" y="2203343"/>
            <a:ext cx="11194472" cy="380415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C0439D-0A5B-9FC0-7432-770BC3F5F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5867" y="57809"/>
            <a:ext cx="9590215" cy="1708514"/>
          </a:xfrm>
        </p:spPr>
        <p:txBody>
          <a:bodyPr/>
          <a:lstStyle/>
          <a:p>
            <a:r>
              <a:rPr lang="en-US" b="1" dirty="0">
                <a:latin typeface="Raleway" pitchFamily="2" charset="77"/>
              </a:rPr>
              <a:t>Missed by automated catalogs that we found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3706B5-E0EA-5623-0C82-AEFBDAC53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8D93348-53F8-22FB-4AAB-A46BE9DB2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62741"/>
            <a:ext cx="442898" cy="595259"/>
          </a:xfrm>
          <a:prstGeom prst="rect">
            <a:avLst/>
          </a:prstGeom>
        </p:spPr>
      </p:pic>
      <p:pic>
        <p:nvPicPr>
          <p:cNvPr id="7" name="Picture 8" descr="University of Arizona | Brands of the World™ | Download vector logos and  logotypes">
            <a:extLst>
              <a:ext uri="{FF2B5EF4-FFF2-40B4-BE49-F238E27FC236}">
                <a16:creationId xmlns:a16="http://schemas.microsoft.com/office/drawing/2014/main" id="{11DCE5BB-F4B8-F684-BA03-B991B10D0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98" y="6262742"/>
            <a:ext cx="595256" cy="59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946CA2-0587-7E3C-66A6-6BF8FAB779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154" y="6262744"/>
            <a:ext cx="613026" cy="595257"/>
          </a:xfrm>
          <a:prstGeom prst="rect">
            <a:avLst/>
          </a:prstGeom>
        </p:spPr>
      </p:pic>
      <p:pic>
        <p:nvPicPr>
          <p:cNvPr id="9" name="Picture 26" descr="Becky Rother › Zooniverse app refresh">
            <a:extLst>
              <a:ext uri="{FF2B5EF4-FFF2-40B4-BE49-F238E27FC236}">
                <a16:creationId xmlns:a16="http://schemas.microsoft.com/office/drawing/2014/main" id="{15F59F90-B0C3-7CF6-61C7-CE895AC3B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60345" y="6304317"/>
            <a:ext cx="535345" cy="49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C2C6AF0-B08C-0B7B-1128-C34F406AA79A}"/>
              </a:ext>
            </a:extLst>
          </p:cNvPr>
          <p:cNvSpPr txBox="1">
            <a:spLocks/>
          </p:cNvSpPr>
          <p:nvPr/>
        </p:nvSpPr>
        <p:spPr>
          <a:xfrm>
            <a:off x="1370867" y="2274033"/>
            <a:ext cx="3347782" cy="3436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b="0" dirty="0">
              <a:latin typeface="Karla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9CF588-A0BF-6540-28BA-B2107BA4364E}"/>
              </a:ext>
            </a:extLst>
          </p:cNvPr>
          <p:cNvSpPr txBox="1"/>
          <p:nvPr/>
        </p:nvSpPr>
        <p:spPr>
          <a:xfrm>
            <a:off x="4866577" y="6042707"/>
            <a:ext cx="1893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Karla" pitchFamily="2" charset="77"/>
              </a:rPr>
              <a:t>Examples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6F7F17-6DC4-3884-C3BE-2AED48AA52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974" y="2389070"/>
            <a:ext cx="3436652" cy="343665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44D2843-5CF5-E5B8-474B-8AEF05000E70}"/>
              </a:ext>
            </a:extLst>
          </p:cNvPr>
          <p:cNvSpPr/>
          <p:nvPr/>
        </p:nvSpPr>
        <p:spPr>
          <a:xfrm>
            <a:off x="1711700" y="3362890"/>
            <a:ext cx="1384413" cy="1384413"/>
          </a:xfrm>
          <a:prstGeom prst="ellipse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4886631-B211-23E7-AEB8-184F780009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7574" y="2389070"/>
            <a:ext cx="3436652" cy="3436652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20AD84D-EC84-62BC-0B22-F1B9D328DCC6}"/>
              </a:ext>
            </a:extLst>
          </p:cNvPr>
          <p:cNvSpPr/>
          <p:nvPr/>
        </p:nvSpPr>
        <p:spPr>
          <a:xfrm>
            <a:off x="5720791" y="3802025"/>
            <a:ext cx="610742" cy="610742"/>
          </a:xfrm>
          <a:prstGeom prst="ellipse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D149814-BE4D-62A8-51E9-24313FEB004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542" r="5898"/>
          <a:stretch/>
        </p:blipFill>
        <p:spPr>
          <a:xfrm>
            <a:off x="8040994" y="2389070"/>
            <a:ext cx="3395737" cy="3425848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8B93D50B-F8B3-E140-D3AB-42662EDE43E0}"/>
              </a:ext>
            </a:extLst>
          </p:cNvPr>
          <p:cNvSpPr/>
          <p:nvPr/>
        </p:nvSpPr>
        <p:spPr>
          <a:xfrm>
            <a:off x="9060715" y="3573348"/>
            <a:ext cx="1173955" cy="1173955"/>
          </a:xfrm>
          <a:prstGeom prst="ellipse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B20A1251-B033-1F78-4611-A2810C334A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78773" y="1666108"/>
            <a:ext cx="8868868" cy="637450"/>
          </a:xfrm>
        </p:spPr>
        <p:txBody>
          <a:bodyPr/>
          <a:lstStyle/>
          <a:p>
            <a:pPr marL="0" indent="0">
              <a:buNone/>
            </a:pPr>
            <a:r>
              <a:rPr lang="en-US" b="0" dirty="0">
                <a:latin typeface="Karla" pitchFamily="2" charset="77"/>
              </a:rPr>
              <a:t>More than 50 diffuse galaxies were missed by automated catalogs that we found!</a:t>
            </a:r>
          </a:p>
        </p:txBody>
      </p:sp>
    </p:spTree>
    <p:extLst>
      <p:ext uri="{BB962C8B-B14F-4D97-AF65-F5344CB8AC3E}">
        <p14:creationId xmlns:p14="http://schemas.microsoft.com/office/powerpoint/2010/main" val="3399117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0073963-B487-3D26-3147-009A3BE84BB6}"/>
              </a:ext>
            </a:extLst>
          </p:cNvPr>
          <p:cNvSpPr/>
          <p:nvPr/>
        </p:nvSpPr>
        <p:spPr>
          <a:xfrm>
            <a:off x="573740" y="1862947"/>
            <a:ext cx="11194472" cy="330693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FA05FE0-D1E8-5C0A-8AAA-5D167F06C8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64" t="12863" r="11701" b="9180"/>
          <a:stretch/>
        </p:blipFill>
        <p:spPr>
          <a:xfrm>
            <a:off x="738882" y="2292257"/>
            <a:ext cx="2604124" cy="25779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2A8F75-BEEB-0B76-6F02-CC94E1A94C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0785" y="2259754"/>
            <a:ext cx="2577475" cy="25922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C8A69F-1C84-0592-A6B5-2505FA6722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941" t="8149" r="15485" b="20160"/>
          <a:stretch/>
        </p:blipFill>
        <p:spPr>
          <a:xfrm>
            <a:off x="3561725" y="2259754"/>
            <a:ext cx="2604124" cy="25922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C0439D-0A5B-9FC0-7432-770BC3F5F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741" y="154433"/>
            <a:ext cx="9590215" cy="1708514"/>
          </a:xfrm>
        </p:spPr>
        <p:txBody>
          <a:bodyPr/>
          <a:lstStyle/>
          <a:p>
            <a:r>
              <a:rPr lang="en-US" b="1" dirty="0">
                <a:latin typeface="Raleway" pitchFamily="2" charset="77"/>
              </a:rPr>
              <a:t>Most exciting: Four previously unknown diffuse galaxy candidates!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3706B5-E0EA-5623-0C82-AEFBDAC53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8D93348-53F8-22FB-4AAB-A46BE9DB22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262741"/>
            <a:ext cx="442898" cy="595259"/>
          </a:xfrm>
          <a:prstGeom prst="rect">
            <a:avLst/>
          </a:prstGeom>
        </p:spPr>
      </p:pic>
      <p:pic>
        <p:nvPicPr>
          <p:cNvPr id="7" name="Picture 8" descr="University of Arizona | Brands of the World™ | Download vector logos and  logotypes">
            <a:extLst>
              <a:ext uri="{FF2B5EF4-FFF2-40B4-BE49-F238E27FC236}">
                <a16:creationId xmlns:a16="http://schemas.microsoft.com/office/drawing/2014/main" id="{11DCE5BB-F4B8-F684-BA03-B991B10D0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98" y="6262742"/>
            <a:ext cx="595256" cy="59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946CA2-0587-7E3C-66A6-6BF8FAB779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154" y="6262744"/>
            <a:ext cx="613026" cy="595257"/>
          </a:xfrm>
          <a:prstGeom prst="rect">
            <a:avLst/>
          </a:prstGeom>
        </p:spPr>
      </p:pic>
      <p:pic>
        <p:nvPicPr>
          <p:cNvPr id="9" name="Picture 26" descr="Becky Rother › Zooniverse app refresh">
            <a:extLst>
              <a:ext uri="{FF2B5EF4-FFF2-40B4-BE49-F238E27FC236}">
                <a16:creationId xmlns:a16="http://schemas.microsoft.com/office/drawing/2014/main" id="{15F59F90-B0C3-7CF6-61C7-CE895AC3B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60345" y="6304317"/>
            <a:ext cx="535345" cy="49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C2C6AF0-B08C-0B7B-1128-C34F406AA79A}"/>
              </a:ext>
            </a:extLst>
          </p:cNvPr>
          <p:cNvSpPr txBox="1">
            <a:spLocks/>
          </p:cNvSpPr>
          <p:nvPr/>
        </p:nvSpPr>
        <p:spPr>
          <a:xfrm>
            <a:off x="1370867" y="2274033"/>
            <a:ext cx="3347782" cy="3436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b="0" dirty="0">
              <a:latin typeface="Karla" pitchFamily="2" charset="77"/>
            </a:endParaRPr>
          </a:p>
        </p:txBody>
      </p:sp>
      <p:pic>
        <p:nvPicPr>
          <p:cNvPr id="17" name="Picture 16" descr="A group of stars in space&#10;&#10;Description automatically generated">
            <a:extLst>
              <a:ext uri="{FF2B5EF4-FFF2-40B4-BE49-F238E27FC236}">
                <a16:creationId xmlns:a16="http://schemas.microsoft.com/office/drawing/2014/main" id="{3B83C592-9CF2-AFCA-DCE6-3770F7D0E3B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l="31976" t="31343" r="31978" b="32611"/>
          <a:stretch/>
        </p:blipFill>
        <p:spPr>
          <a:xfrm>
            <a:off x="6296274" y="2259754"/>
            <a:ext cx="2577475" cy="2577475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DC8E089E-2791-0C81-10FE-8943C4470B0B}"/>
              </a:ext>
            </a:extLst>
          </p:cNvPr>
          <p:cNvSpPr/>
          <p:nvPr/>
        </p:nvSpPr>
        <p:spPr>
          <a:xfrm>
            <a:off x="1365432" y="2992823"/>
            <a:ext cx="1223062" cy="1223062"/>
          </a:xfrm>
          <a:prstGeom prst="ellipse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A6DF9C5-236B-B15B-26B9-557BC5B7C974}"/>
              </a:ext>
            </a:extLst>
          </p:cNvPr>
          <p:cNvSpPr/>
          <p:nvPr/>
        </p:nvSpPr>
        <p:spPr>
          <a:xfrm>
            <a:off x="4291820" y="3032387"/>
            <a:ext cx="1143934" cy="1143934"/>
          </a:xfrm>
          <a:prstGeom prst="ellipse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60738ED-CBE3-8B5A-1320-84ECC813AD65}"/>
              </a:ext>
            </a:extLst>
          </p:cNvPr>
          <p:cNvSpPr/>
          <p:nvPr/>
        </p:nvSpPr>
        <p:spPr>
          <a:xfrm>
            <a:off x="7041138" y="3153700"/>
            <a:ext cx="991534" cy="991534"/>
          </a:xfrm>
          <a:prstGeom prst="ellipse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CD002BD-CB6C-623E-2442-F2C9D2810A0A}"/>
              </a:ext>
            </a:extLst>
          </p:cNvPr>
          <p:cNvSpPr/>
          <p:nvPr/>
        </p:nvSpPr>
        <p:spPr>
          <a:xfrm>
            <a:off x="9977867" y="3163868"/>
            <a:ext cx="703311" cy="703311"/>
          </a:xfrm>
          <a:prstGeom prst="ellipse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043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0439D-0A5B-9FC0-7432-770BC3F5F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aleway" pitchFamily="2" charset="77"/>
              </a:rPr>
              <a:t>Future 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3706B5-E0EA-5623-0C82-AEFBDAC53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8D93348-53F8-22FB-4AAB-A46BE9DB2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62741"/>
            <a:ext cx="442898" cy="595259"/>
          </a:xfrm>
          <a:prstGeom prst="rect">
            <a:avLst/>
          </a:prstGeom>
        </p:spPr>
      </p:pic>
      <p:pic>
        <p:nvPicPr>
          <p:cNvPr id="7" name="Picture 8" descr="University of Arizona | Brands of the World™ | Download vector logos and  logotypes">
            <a:extLst>
              <a:ext uri="{FF2B5EF4-FFF2-40B4-BE49-F238E27FC236}">
                <a16:creationId xmlns:a16="http://schemas.microsoft.com/office/drawing/2014/main" id="{11DCE5BB-F4B8-F684-BA03-B991B10D0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98" y="6262742"/>
            <a:ext cx="595256" cy="59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946CA2-0587-7E3C-66A6-6BF8FAB77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154" y="6262744"/>
            <a:ext cx="613026" cy="595257"/>
          </a:xfrm>
          <a:prstGeom prst="rect">
            <a:avLst/>
          </a:prstGeom>
        </p:spPr>
      </p:pic>
      <p:pic>
        <p:nvPicPr>
          <p:cNvPr id="9" name="Picture 26" descr="Becky Rother › Zooniverse app refresh">
            <a:extLst>
              <a:ext uri="{FF2B5EF4-FFF2-40B4-BE49-F238E27FC236}">
                <a16:creationId xmlns:a16="http://schemas.microsoft.com/office/drawing/2014/main" id="{15F59F90-B0C3-7CF6-61C7-CE895AC3B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60345" y="6304317"/>
            <a:ext cx="535345" cy="49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C2C6AF0-B08C-0B7B-1128-C34F406AA79A}"/>
              </a:ext>
            </a:extLst>
          </p:cNvPr>
          <p:cNvSpPr txBox="1">
            <a:spLocks/>
          </p:cNvSpPr>
          <p:nvPr/>
        </p:nvSpPr>
        <p:spPr>
          <a:xfrm>
            <a:off x="1370867" y="2274033"/>
            <a:ext cx="3347782" cy="3436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b="0" dirty="0">
              <a:latin typeface="Karla" pitchFamily="2" charset="77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F5734D-DB8D-318B-ED31-36306CBA31F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b="0" dirty="0">
                <a:latin typeface="Karla" pitchFamily="2" charset="77"/>
              </a:rPr>
              <a:t>Fitting the structural parameters of all our candidates</a:t>
            </a:r>
          </a:p>
          <a:p>
            <a:r>
              <a:rPr lang="en-US" b="0" dirty="0">
                <a:latin typeface="Karla" pitchFamily="2" charset="77"/>
              </a:rPr>
              <a:t>Publishing our final catalog </a:t>
            </a:r>
          </a:p>
          <a:p>
            <a:r>
              <a:rPr lang="en-US" b="0" dirty="0">
                <a:latin typeface="Karla" pitchFamily="2" charset="77"/>
              </a:rPr>
              <a:t>Recently completed another search in the Virgo galaxy cluster with nearly 50,000 subjects!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596823-CBF5-1A33-2155-6C57C6632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1" r="63449"/>
          <a:stretch/>
        </p:blipFill>
        <p:spPr bwMode="auto">
          <a:xfrm>
            <a:off x="5498095" y="684709"/>
            <a:ext cx="3148849" cy="298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5D1BC7-18FC-A388-7D6A-3B3AE6532C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0" r="32181"/>
          <a:stretch/>
        </p:blipFill>
        <p:spPr bwMode="auto">
          <a:xfrm>
            <a:off x="8646944" y="673833"/>
            <a:ext cx="3148849" cy="298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88365A-E82E-A938-F34F-02A3E999C2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7" r="1"/>
          <a:stretch/>
        </p:blipFill>
        <p:spPr bwMode="auto">
          <a:xfrm>
            <a:off x="6554627" y="3657601"/>
            <a:ext cx="3313391" cy="300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612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71D8FC-E122-CABE-6FCE-615B2C341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aleway" pitchFamily="2" charset="77"/>
              </a:rPr>
              <a:t>Thank you!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81F7719-973C-41CB-9EA9-DC7CEC76A07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324598" y="1088210"/>
            <a:ext cx="5043617" cy="4894894"/>
          </a:xfrm>
        </p:spPr>
        <p:txBody>
          <a:bodyPr>
            <a:noAutofit/>
          </a:bodyPr>
          <a:lstStyle/>
          <a:p>
            <a:r>
              <a:rPr lang="en-US" sz="2400" b="0" dirty="0">
                <a:latin typeface="Karla" pitchFamily="2" charset="77"/>
              </a:rPr>
              <a:t>Acknowledgements: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dirty="0">
                <a:latin typeface="Karla" pitchFamily="2" charset="77"/>
              </a:rPr>
              <a:t>Prof. David Sand and Dr. Michael Jones, Department of Astronomy and Steward Observatory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dirty="0">
                <a:latin typeface="Karla" pitchFamily="2" charset="77"/>
              </a:rPr>
              <a:t>Arizona Space Grant Consortium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dirty="0">
                <a:latin typeface="Karla" pitchFamily="2" charset="77"/>
              </a:rPr>
              <a:t>NASA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dirty="0">
                <a:latin typeface="Karla" pitchFamily="2" charset="77"/>
              </a:rPr>
              <a:t>Zooniverse + volunteers!</a:t>
            </a:r>
          </a:p>
        </p:txBody>
      </p:sp>
      <p:pic>
        <p:nvPicPr>
          <p:cNvPr id="2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F503ED4-DB2C-DDAA-FBCA-27576B2F9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62741"/>
            <a:ext cx="442898" cy="595259"/>
          </a:xfrm>
          <a:prstGeom prst="rect">
            <a:avLst/>
          </a:prstGeom>
        </p:spPr>
      </p:pic>
      <p:pic>
        <p:nvPicPr>
          <p:cNvPr id="3" name="Picture 8" descr="University of Arizona | Brands of the World™ | Download vector logos and  logotypes">
            <a:extLst>
              <a:ext uri="{FF2B5EF4-FFF2-40B4-BE49-F238E27FC236}">
                <a16:creationId xmlns:a16="http://schemas.microsoft.com/office/drawing/2014/main" id="{AE8B1826-C5E9-B996-1962-3ED6F6723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98" y="6262742"/>
            <a:ext cx="595256" cy="59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4E76C7-2811-125D-146F-BEFBC69F34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154" y="6262744"/>
            <a:ext cx="613026" cy="595257"/>
          </a:xfrm>
          <a:prstGeom prst="rect">
            <a:avLst/>
          </a:prstGeom>
        </p:spPr>
      </p:pic>
      <p:pic>
        <p:nvPicPr>
          <p:cNvPr id="5" name="Picture 26" descr="Becky Rother › Zooniverse app refresh">
            <a:extLst>
              <a:ext uri="{FF2B5EF4-FFF2-40B4-BE49-F238E27FC236}">
                <a16:creationId xmlns:a16="http://schemas.microsoft.com/office/drawing/2014/main" id="{43CF70F7-223F-D091-C86E-D6E86F71B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51179" y="6262741"/>
            <a:ext cx="647758" cy="59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806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693F4-1BEB-02C2-2744-21FEF4A3E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aleway" pitchFamily="2" charset="77"/>
              </a:rPr>
              <a:t>What are diffuse galaxies (DGs)?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E8119-1B07-294C-E917-DF639F8766A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000" b="0" dirty="0">
                <a:latin typeface="Karla" pitchFamily="2" charset="77"/>
              </a:rPr>
              <a:t>Type of dwarf galaxy</a:t>
            </a:r>
          </a:p>
          <a:p>
            <a:r>
              <a:rPr lang="en-US" sz="2000" b="0" dirty="0">
                <a:latin typeface="Karla" pitchFamily="2" charset="77"/>
              </a:rPr>
              <a:t>Properties:</a:t>
            </a:r>
          </a:p>
          <a:p>
            <a:pPr lvl="1"/>
            <a:r>
              <a:rPr lang="en-US" sz="2000" b="0" dirty="0">
                <a:latin typeface="Karla" pitchFamily="2" charset="77"/>
              </a:rPr>
              <a:t>Half-light radius of  ~1 kiloparsec</a:t>
            </a:r>
          </a:p>
          <a:p>
            <a:pPr lvl="1"/>
            <a:r>
              <a:rPr lang="en-US" sz="2000" b="0" dirty="0">
                <a:latin typeface="Karla" pitchFamily="2" charset="77"/>
              </a:rPr>
              <a:t>Low density of stars</a:t>
            </a:r>
          </a:p>
          <a:p>
            <a:pPr lvl="1"/>
            <a:r>
              <a:rPr lang="en-US" sz="2000" b="0" dirty="0">
                <a:latin typeface="Karla" pitchFamily="2" charset="77"/>
              </a:rPr>
              <a:t>Can have a nuclear star cluster </a:t>
            </a:r>
          </a:p>
          <a:p>
            <a:pPr marL="0" indent="0">
              <a:buNone/>
            </a:pPr>
            <a:r>
              <a:rPr lang="en-US" sz="2100" b="0" dirty="0">
                <a:latin typeface="Karla" pitchFamily="2" charset="77"/>
              </a:rPr>
              <a:t>Evolutionary history not well understood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25969B-ADD5-B3B8-314C-F60A71FA87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82DF72-4F3A-212B-3648-D53A06141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1024" y="2077791"/>
            <a:ext cx="3251200" cy="325120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C0CECCD0-EA9D-96C9-1D74-6F9C16749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111" y="2077791"/>
            <a:ext cx="3251200" cy="32512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3B2422-6475-4AAB-2A30-7E88D570C00E}"/>
              </a:ext>
            </a:extLst>
          </p:cNvPr>
          <p:cNvSpPr txBox="1"/>
          <p:nvPr/>
        </p:nvSpPr>
        <p:spPr>
          <a:xfrm>
            <a:off x="6009819" y="5400985"/>
            <a:ext cx="2229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Karla" pitchFamily="2" charset="77"/>
              </a:rPr>
              <a:t>Nucleated</a:t>
            </a:r>
            <a:r>
              <a:rPr lang="en-US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6FDAB8-5C95-8103-1A7E-95CB3D841EB9}"/>
              </a:ext>
            </a:extLst>
          </p:cNvPr>
          <p:cNvSpPr txBox="1"/>
          <p:nvPr/>
        </p:nvSpPr>
        <p:spPr>
          <a:xfrm>
            <a:off x="9350839" y="5400985"/>
            <a:ext cx="2229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Karla" pitchFamily="2" charset="77"/>
              </a:rPr>
              <a:t>Non-nucleated</a:t>
            </a:r>
          </a:p>
        </p:txBody>
      </p:sp>
      <p:pic>
        <p:nvPicPr>
          <p:cNvPr id="16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FF55A13D-566A-0E9C-1D28-076DD24B8D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62741"/>
            <a:ext cx="442898" cy="595259"/>
          </a:xfrm>
          <a:prstGeom prst="rect">
            <a:avLst/>
          </a:prstGeom>
        </p:spPr>
      </p:pic>
      <p:pic>
        <p:nvPicPr>
          <p:cNvPr id="17" name="Picture 8" descr="University of Arizona | Brands of the World™ | Download vector logos and  logotypes">
            <a:extLst>
              <a:ext uri="{FF2B5EF4-FFF2-40B4-BE49-F238E27FC236}">
                <a16:creationId xmlns:a16="http://schemas.microsoft.com/office/drawing/2014/main" id="{603B168E-8A8D-AD1E-ABD5-ADEAE1EE0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98" y="6262742"/>
            <a:ext cx="595256" cy="59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37228D-6BF6-16A7-2885-61EFD7DA55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154" y="6262744"/>
            <a:ext cx="613026" cy="595257"/>
          </a:xfrm>
          <a:prstGeom prst="rect">
            <a:avLst/>
          </a:prstGeom>
        </p:spPr>
      </p:pic>
      <p:pic>
        <p:nvPicPr>
          <p:cNvPr id="19" name="Picture 26" descr="Becky Rother › Zooniverse app refresh">
            <a:extLst>
              <a:ext uri="{FF2B5EF4-FFF2-40B4-BE49-F238E27FC236}">
                <a16:creationId xmlns:a16="http://schemas.microsoft.com/office/drawing/2014/main" id="{0A25D2AB-8B58-2287-434A-A51C22EDA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60345" y="6304317"/>
            <a:ext cx="535345" cy="49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18E146-B560-854B-C2C2-1BB4302381C4}"/>
              </a:ext>
            </a:extLst>
          </p:cNvPr>
          <p:cNvSpPr txBox="1"/>
          <p:nvPr/>
        </p:nvSpPr>
        <p:spPr>
          <a:xfrm>
            <a:off x="6438100" y="5936036"/>
            <a:ext cx="3738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Karla" pitchFamily="2" charset="77"/>
              </a:rPr>
              <a:t>(Image Credit: Dark Energy Camera Legacy Survey)</a:t>
            </a:r>
          </a:p>
        </p:txBody>
      </p:sp>
    </p:spTree>
    <p:extLst>
      <p:ext uri="{BB962C8B-B14F-4D97-AF65-F5344CB8AC3E}">
        <p14:creationId xmlns:p14="http://schemas.microsoft.com/office/powerpoint/2010/main" val="553775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0439D-0A5B-9FC0-7432-770BC3F5F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aleway" pitchFamily="2" charset="77"/>
              </a:rPr>
              <a:t>Using Zooniverse to examine the Fornax Cluster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89D8F-D700-0088-7829-9AD7B01ABE8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b="0" dirty="0">
                <a:latin typeface="Karla" pitchFamily="2" charset="77"/>
              </a:rPr>
              <a:t>Fornax is a large, nearby galaxy cluster </a:t>
            </a:r>
          </a:p>
          <a:p>
            <a:r>
              <a:rPr lang="en-US" b="0" dirty="0">
                <a:latin typeface="Karla" pitchFamily="2" charset="77"/>
              </a:rPr>
              <a:t>Optical data taken from the Fornax Deep Survey (FDS) and the Dark Energy Camera Legacy Survey (</a:t>
            </a:r>
            <a:r>
              <a:rPr lang="en-US" b="0" dirty="0" err="1">
                <a:latin typeface="Karla" pitchFamily="2" charset="77"/>
              </a:rPr>
              <a:t>DECaLS</a:t>
            </a:r>
            <a:r>
              <a:rPr lang="en-US" b="0" dirty="0">
                <a:latin typeface="Karla" pitchFamily="2" charset="77"/>
              </a:rPr>
              <a:t>)</a:t>
            </a:r>
          </a:p>
          <a:p>
            <a:r>
              <a:rPr lang="en-US" b="0" dirty="0">
                <a:latin typeface="Karla" pitchFamily="2" charset="77"/>
              </a:rPr>
              <a:t>Can examine through Zooniverse!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3706B5-E0EA-5623-0C82-AEFBDAC53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8D93348-53F8-22FB-4AAB-A46BE9DB2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62741"/>
            <a:ext cx="442898" cy="595259"/>
          </a:xfrm>
          <a:prstGeom prst="rect">
            <a:avLst/>
          </a:prstGeom>
        </p:spPr>
      </p:pic>
      <p:pic>
        <p:nvPicPr>
          <p:cNvPr id="7" name="Picture 8" descr="University of Arizona | Brands of the World™ | Download vector logos and  logotypes">
            <a:extLst>
              <a:ext uri="{FF2B5EF4-FFF2-40B4-BE49-F238E27FC236}">
                <a16:creationId xmlns:a16="http://schemas.microsoft.com/office/drawing/2014/main" id="{11DCE5BB-F4B8-F684-BA03-B991B10D0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98" y="6262742"/>
            <a:ext cx="595256" cy="59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946CA2-0587-7E3C-66A6-6BF8FAB77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154" y="6262744"/>
            <a:ext cx="613026" cy="595257"/>
          </a:xfrm>
          <a:prstGeom prst="rect">
            <a:avLst/>
          </a:prstGeom>
        </p:spPr>
      </p:pic>
      <p:pic>
        <p:nvPicPr>
          <p:cNvPr id="9" name="Picture 26" descr="Becky Rother › Zooniverse app refresh">
            <a:extLst>
              <a:ext uri="{FF2B5EF4-FFF2-40B4-BE49-F238E27FC236}">
                <a16:creationId xmlns:a16="http://schemas.microsoft.com/office/drawing/2014/main" id="{15F59F90-B0C3-7CF6-61C7-CE895AC3B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60345" y="6304317"/>
            <a:ext cx="535345" cy="49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AA4C2D-FD13-3013-7BB4-65DE071F5F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7733" y="1823533"/>
            <a:ext cx="5824080" cy="40747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5EBAA5-9A98-E343-DA75-B89174A0B56D}"/>
              </a:ext>
            </a:extLst>
          </p:cNvPr>
          <p:cNvSpPr txBox="1"/>
          <p:nvPr/>
        </p:nvSpPr>
        <p:spPr>
          <a:xfrm>
            <a:off x="5137733" y="5983104"/>
            <a:ext cx="27334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Karla" pitchFamily="2" charset="77"/>
              </a:rPr>
              <a:t>(Image Credit: VLT Survey Telescope)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45D6A05-A525-C4FE-9184-364DC6516694}"/>
              </a:ext>
            </a:extLst>
          </p:cNvPr>
          <p:cNvCxnSpPr>
            <a:cxnSpLocks/>
          </p:cNvCxnSpPr>
          <p:nvPr/>
        </p:nvCxnSpPr>
        <p:spPr>
          <a:xfrm>
            <a:off x="4302369" y="2532185"/>
            <a:ext cx="70338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7861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3706B5-E0EA-5623-0C82-AEFBDAC53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F765E5-A62C-C4BE-F2A3-C2D32CFDA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543" y="1850174"/>
            <a:ext cx="6901502" cy="3833568"/>
          </a:xfrm>
          <a:prstGeom prst="rect">
            <a:avLst/>
          </a:prstGeom>
        </p:spPr>
      </p:pic>
      <p:pic>
        <p:nvPicPr>
          <p:cNvPr id="7" name="Picture 4" descr="Zooniverse | Shetland Community Wildlife Group">
            <a:extLst>
              <a:ext uri="{FF2B5EF4-FFF2-40B4-BE49-F238E27FC236}">
                <a16:creationId xmlns:a16="http://schemas.microsoft.com/office/drawing/2014/main" id="{3199CA9F-CEA6-5384-D6B6-989AE73667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25" b="38525"/>
          <a:stretch/>
        </p:blipFill>
        <p:spPr bwMode="auto">
          <a:xfrm>
            <a:off x="5445724" y="5848241"/>
            <a:ext cx="2842987" cy="36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B849A11-DAA9-9869-86D5-00477A6DE0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62741"/>
            <a:ext cx="442898" cy="595259"/>
          </a:xfrm>
          <a:prstGeom prst="rect">
            <a:avLst/>
          </a:prstGeom>
        </p:spPr>
      </p:pic>
      <p:pic>
        <p:nvPicPr>
          <p:cNvPr id="10" name="Picture 8" descr="University of Arizona | Brands of the World™ | Download vector logos and  logotypes">
            <a:extLst>
              <a:ext uri="{FF2B5EF4-FFF2-40B4-BE49-F238E27FC236}">
                <a16:creationId xmlns:a16="http://schemas.microsoft.com/office/drawing/2014/main" id="{61705474-D155-3D7F-1378-A0B6BEBDB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98" y="6262742"/>
            <a:ext cx="595256" cy="59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993C7A-0A80-D801-FBA5-07AE17E5D6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154" y="6262744"/>
            <a:ext cx="613026" cy="595257"/>
          </a:xfrm>
          <a:prstGeom prst="rect">
            <a:avLst/>
          </a:prstGeom>
        </p:spPr>
      </p:pic>
      <p:pic>
        <p:nvPicPr>
          <p:cNvPr id="12" name="Picture 26" descr="Becky Rother › Zooniverse app refresh">
            <a:extLst>
              <a:ext uri="{FF2B5EF4-FFF2-40B4-BE49-F238E27FC236}">
                <a16:creationId xmlns:a16="http://schemas.microsoft.com/office/drawing/2014/main" id="{64029082-5D4A-B42D-A04F-9622D756A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60345" y="6304317"/>
            <a:ext cx="535345" cy="49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BB070AB-EAA0-012D-3843-15AFFB36FCB6}"/>
              </a:ext>
            </a:extLst>
          </p:cNvPr>
          <p:cNvSpPr txBox="1">
            <a:spLocks/>
          </p:cNvSpPr>
          <p:nvPr/>
        </p:nvSpPr>
        <p:spPr>
          <a:xfrm>
            <a:off x="1523998" y="521677"/>
            <a:ext cx="10328033" cy="1708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dirty="0">
                <a:latin typeface="Raleway" pitchFamily="2" charset="77"/>
              </a:rPr>
              <a:t>Blobs and Blurs: Extreme Galaxies in Clusters</a:t>
            </a:r>
            <a:endParaRPr lang="en-US" b="1" dirty="0">
              <a:latin typeface="Raleway" pitchFamily="2" charset="77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81679D2-92B8-72F5-E92C-ABDA87E14632}"/>
              </a:ext>
            </a:extLst>
          </p:cNvPr>
          <p:cNvSpPr txBox="1">
            <a:spLocks/>
          </p:cNvSpPr>
          <p:nvPr/>
        </p:nvSpPr>
        <p:spPr>
          <a:xfrm>
            <a:off x="1370867" y="2274033"/>
            <a:ext cx="2904571" cy="3436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0" dirty="0">
                <a:latin typeface="Karla" pitchFamily="2" charset="77"/>
              </a:rPr>
              <a:t>Launched: June 6, 2023</a:t>
            </a:r>
          </a:p>
          <a:p>
            <a:pPr marL="0" indent="0">
              <a:buNone/>
            </a:pPr>
            <a:endParaRPr lang="en-US" sz="2000" b="0" dirty="0">
              <a:latin typeface="Karla" pitchFamily="2" charset="77"/>
            </a:endParaRPr>
          </a:p>
          <a:p>
            <a:r>
              <a:rPr lang="en-US" sz="2000" b="0" dirty="0">
                <a:latin typeface="Karla" pitchFamily="2" charset="77"/>
              </a:rPr>
              <a:t>14,976 images</a:t>
            </a:r>
          </a:p>
          <a:p>
            <a:r>
              <a:rPr lang="en-US" sz="2000" b="0" dirty="0">
                <a:latin typeface="Karla" pitchFamily="2" charset="77"/>
              </a:rPr>
              <a:t>Participation from over 1000 volunteers </a:t>
            </a:r>
          </a:p>
          <a:p>
            <a:r>
              <a:rPr lang="en-US" sz="2000" b="0" dirty="0">
                <a:latin typeface="Karla" pitchFamily="2" charset="77"/>
              </a:rPr>
              <a:t>Completed in approximately 1 month</a:t>
            </a:r>
          </a:p>
        </p:txBody>
      </p:sp>
    </p:spTree>
    <p:extLst>
      <p:ext uri="{BB962C8B-B14F-4D97-AF65-F5344CB8AC3E}">
        <p14:creationId xmlns:p14="http://schemas.microsoft.com/office/powerpoint/2010/main" val="4065340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9D8D5-DBEB-B828-5E2B-E11E862EF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aleway" pitchFamily="2" charset="77"/>
              </a:rPr>
              <a:t>Workflow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B4457-40CC-2A66-92B6-F0ECD6F1372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71597" y="1989828"/>
            <a:ext cx="3777791" cy="412676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Karla" pitchFamily="2" charset="77"/>
              </a:rPr>
              <a:t>We prompted volunteers to do the following: </a:t>
            </a:r>
          </a:p>
          <a:p>
            <a:pPr marL="0" indent="0">
              <a:buNone/>
            </a:pPr>
            <a:r>
              <a:rPr lang="en-US" b="0" dirty="0">
                <a:latin typeface="Karla" pitchFamily="2" charset="77"/>
              </a:rPr>
              <a:t>Draw a circle around any diffuse galaxies you think are in this image, then select if it is nucleated. </a:t>
            </a:r>
          </a:p>
          <a:p>
            <a:pPr marL="0" indent="0">
              <a:buNone/>
            </a:pPr>
            <a:endParaRPr lang="en-US" b="0" dirty="0">
              <a:latin typeface="Karla" pitchFamily="2" charset="77"/>
            </a:endParaRPr>
          </a:p>
          <a:p>
            <a:pPr marL="0" indent="0">
              <a:buNone/>
            </a:pPr>
            <a:endParaRPr lang="en-US" b="0" dirty="0">
              <a:latin typeface="Karla" pitchFamily="2" charset="77"/>
            </a:endParaRPr>
          </a:p>
          <a:p>
            <a:pPr marL="0" indent="0">
              <a:buNone/>
            </a:pPr>
            <a:endParaRPr lang="en-US" b="0" dirty="0">
              <a:latin typeface="Karla" pitchFamily="2" charset="77"/>
            </a:endParaRPr>
          </a:p>
          <a:p>
            <a:r>
              <a:rPr lang="en-US" b="0" dirty="0">
                <a:latin typeface="Karla" pitchFamily="2" charset="77"/>
              </a:rPr>
              <a:t>Must be identified by at least 4 volunteers to be considered a diffuse galaxy candidate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492FAE-7783-7323-976D-D8442A4CA0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D380D9A-57E6-2BBE-8426-51020F6B5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261" y="777016"/>
            <a:ext cx="5060680" cy="507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343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0439D-0A5B-9FC0-7432-770BC3F5F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aleway" pitchFamily="2" charset="77"/>
              </a:rPr>
              <a:t>Results: Diffuse Galaxy Candidates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89D8F-D700-0088-7829-9AD7B01ABE8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70867" y="2274033"/>
            <a:ext cx="2743933" cy="34366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0" dirty="0">
                <a:latin typeface="Karla" pitchFamily="2" charset="77"/>
              </a:rPr>
              <a:t>Over 600 diffuse galaxy candidates!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3706B5-E0EA-5623-0C82-AEFBDAC53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8D93348-53F8-22FB-4AAB-A46BE9DB2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62741"/>
            <a:ext cx="442898" cy="595259"/>
          </a:xfrm>
          <a:prstGeom prst="rect">
            <a:avLst/>
          </a:prstGeom>
        </p:spPr>
      </p:pic>
      <p:pic>
        <p:nvPicPr>
          <p:cNvPr id="7" name="Picture 8" descr="University of Arizona | Brands of the World™ | Download vector logos and  logotypes">
            <a:extLst>
              <a:ext uri="{FF2B5EF4-FFF2-40B4-BE49-F238E27FC236}">
                <a16:creationId xmlns:a16="http://schemas.microsoft.com/office/drawing/2014/main" id="{11DCE5BB-F4B8-F684-BA03-B991B10D0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98" y="6262742"/>
            <a:ext cx="595256" cy="59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946CA2-0587-7E3C-66A6-6BF8FAB779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154" y="6262744"/>
            <a:ext cx="613026" cy="595257"/>
          </a:xfrm>
          <a:prstGeom prst="rect">
            <a:avLst/>
          </a:prstGeom>
        </p:spPr>
      </p:pic>
      <p:pic>
        <p:nvPicPr>
          <p:cNvPr id="9" name="Picture 26" descr="Becky Rother › Zooniverse app refresh">
            <a:extLst>
              <a:ext uri="{FF2B5EF4-FFF2-40B4-BE49-F238E27FC236}">
                <a16:creationId xmlns:a16="http://schemas.microsoft.com/office/drawing/2014/main" id="{15F59F90-B0C3-7CF6-61C7-CE895AC3B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60345" y="6304317"/>
            <a:ext cx="535345" cy="49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06BAB68-3173-F5AF-7848-6A1B0BCE69C7}"/>
              </a:ext>
            </a:extLst>
          </p:cNvPr>
          <p:cNvSpPr/>
          <p:nvPr/>
        </p:nvSpPr>
        <p:spPr>
          <a:xfrm>
            <a:off x="1192493" y="3628015"/>
            <a:ext cx="261145" cy="261145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7F374C-14ED-D0F0-AA49-63D3CD36C7CD}"/>
              </a:ext>
            </a:extLst>
          </p:cNvPr>
          <p:cNvSpPr txBox="1"/>
          <p:nvPr/>
        </p:nvSpPr>
        <p:spPr>
          <a:xfrm>
            <a:off x="1483325" y="3552548"/>
            <a:ext cx="2203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Karla" pitchFamily="2" charset="77"/>
              </a:rPr>
              <a:t>= Diffuse galaxy</a:t>
            </a:r>
          </a:p>
          <a:p>
            <a:r>
              <a:rPr lang="en-US" dirty="0">
                <a:latin typeface="Karla" pitchFamily="2" charset="77"/>
              </a:rPr>
              <a:t>   candidate</a:t>
            </a:r>
          </a:p>
        </p:txBody>
      </p:sp>
      <p:pic>
        <p:nvPicPr>
          <p:cNvPr id="13" name="Picture 12" descr="A diagram of a red circle&#10;&#10;Description automatically generated with medium confidence">
            <a:extLst>
              <a:ext uri="{FF2B5EF4-FFF2-40B4-BE49-F238E27FC236}">
                <a16:creationId xmlns:a16="http://schemas.microsoft.com/office/drawing/2014/main" id="{98849BD9-8819-D192-D4A9-CCB5086B1B5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52" t="20901" r="6753" b="14414"/>
          <a:stretch/>
        </p:blipFill>
        <p:spPr>
          <a:xfrm>
            <a:off x="3868091" y="1454035"/>
            <a:ext cx="7224852" cy="5152825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1B5586D9-CD90-CF10-E2D4-6D035256E85F}"/>
              </a:ext>
            </a:extLst>
          </p:cNvPr>
          <p:cNvSpPr/>
          <p:nvPr/>
        </p:nvSpPr>
        <p:spPr>
          <a:xfrm>
            <a:off x="1209524" y="5176151"/>
            <a:ext cx="261145" cy="261145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D787BC-060D-02D8-8705-1C3423E07941}"/>
              </a:ext>
            </a:extLst>
          </p:cNvPr>
          <p:cNvSpPr txBox="1"/>
          <p:nvPr/>
        </p:nvSpPr>
        <p:spPr>
          <a:xfrm>
            <a:off x="1508078" y="5102372"/>
            <a:ext cx="2203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Karla" pitchFamily="2" charset="77"/>
              </a:rPr>
              <a:t>= Virial radius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A6DE13-AD1E-BF32-2C04-685FF64B5E65}"/>
              </a:ext>
            </a:extLst>
          </p:cNvPr>
          <p:cNvSpPr/>
          <p:nvPr/>
        </p:nvSpPr>
        <p:spPr>
          <a:xfrm>
            <a:off x="1174870" y="5648151"/>
            <a:ext cx="345989" cy="345989"/>
          </a:xfrm>
          <a:prstGeom prst="rect">
            <a:avLst/>
          </a:prstGeom>
          <a:solidFill>
            <a:srgbClr val="D7D7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B8C64B-D730-61C4-A03B-A9B2F82DA81D}"/>
              </a:ext>
            </a:extLst>
          </p:cNvPr>
          <p:cNvSpPr txBox="1"/>
          <p:nvPr/>
        </p:nvSpPr>
        <p:spPr>
          <a:xfrm>
            <a:off x="1508078" y="5603934"/>
            <a:ext cx="2203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Karla" pitchFamily="2" charset="77"/>
              </a:rPr>
              <a:t>= Observing region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1C42E2-AE2E-9BEF-FD8E-1B48960116E7}"/>
              </a:ext>
            </a:extLst>
          </p:cNvPr>
          <p:cNvSpPr txBox="1"/>
          <p:nvPr/>
        </p:nvSpPr>
        <p:spPr>
          <a:xfrm>
            <a:off x="6676250" y="3477694"/>
            <a:ext cx="1211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+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F2E29D-EA87-4E20-FAB2-1F79E28AD774}"/>
              </a:ext>
            </a:extLst>
          </p:cNvPr>
          <p:cNvSpPr txBox="1"/>
          <p:nvPr/>
        </p:nvSpPr>
        <p:spPr>
          <a:xfrm>
            <a:off x="1133396" y="4592376"/>
            <a:ext cx="1211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7884D6-C579-40BC-2003-19A9DBEB344A}"/>
              </a:ext>
            </a:extLst>
          </p:cNvPr>
          <p:cNvSpPr txBox="1"/>
          <p:nvPr/>
        </p:nvSpPr>
        <p:spPr>
          <a:xfrm>
            <a:off x="1508078" y="4733040"/>
            <a:ext cx="2203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Karla" pitchFamily="2" charset="77"/>
              </a:rPr>
              <a:t>= Cluster center</a:t>
            </a:r>
          </a:p>
        </p:txBody>
      </p:sp>
    </p:spTree>
    <p:extLst>
      <p:ext uri="{BB962C8B-B14F-4D97-AF65-F5344CB8AC3E}">
        <p14:creationId xmlns:p14="http://schemas.microsoft.com/office/powerpoint/2010/main" val="4027698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0439D-0A5B-9FC0-7432-770BC3F5F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aleway" pitchFamily="2" charset="77"/>
              </a:rPr>
              <a:t>Radial Density Profile of DGs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3706B5-E0EA-5623-0C82-AEFBDAC53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8D93348-53F8-22FB-4AAB-A46BE9DB2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62741"/>
            <a:ext cx="442898" cy="595259"/>
          </a:xfrm>
          <a:prstGeom prst="rect">
            <a:avLst/>
          </a:prstGeom>
        </p:spPr>
      </p:pic>
      <p:pic>
        <p:nvPicPr>
          <p:cNvPr id="7" name="Picture 8" descr="University of Arizona | Brands of the World™ | Download vector logos and  logotypes">
            <a:extLst>
              <a:ext uri="{FF2B5EF4-FFF2-40B4-BE49-F238E27FC236}">
                <a16:creationId xmlns:a16="http://schemas.microsoft.com/office/drawing/2014/main" id="{11DCE5BB-F4B8-F684-BA03-B991B10D0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98" y="6262742"/>
            <a:ext cx="595256" cy="59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946CA2-0587-7E3C-66A6-6BF8FAB779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154" y="6262744"/>
            <a:ext cx="613026" cy="595257"/>
          </a:xfrm>
          <a:prstGeom prst="rect">
            <a:avLst/>
          </a:prstGeom>
        </p:spPr>
      </p:pic>
      <p:pic>
        <p:nvPicPr>
          <p:cNvPr id="9" name="Picture 26" descr="Becky Rother › Zooniverse app refresh">
            <a:extLst>
              <a:ext uri="{FF2B5EF4-FFF2-40B4-BE49-F238E27FC236}">
                <a16:creationId xmlns:a16="http://schemas.microsoft.com/office/drawing/2014/main" id="{15F59F90-B0C3-7CF6-61C7-CE895AC3B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60345" y="6304317"/>
            <a:ext cx="535345" cy="49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C2C6AF0-B08C-0B7B-1128-C34F406AA79A}"/>
              </a:ext>
            </a:extLst>
          </p:cNvPr>
          <p:cNvSpPr txBox="1">
            <a:spLocks/>
          </p:cNvSpPr>
          <p:nvPr/>
        </p:nvSpPr>
        <p:spPr>
          <a:xfrm>
            <a:off x="1370867" y="2274033"/>
            <a:ext cx="3347782" cy="3436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b="0" dirty="0">
              <a:latin typeface="Karla" pitchFamily="2" charset="77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F5734D-DB8D-318B-ED31-36306CBA31F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70868" y="2274033"/>
            <a:ext cx="2341324" cy="3436653"/>
          </a:xfrm>
        </p:spPr>
        <p:txBody>
          <a:bodyPr/>
          <a:lstStyle/>
          <a:p>
            <a:r>
              <a:rPr lang="en-US" b="0" dirty="0">
                <a:latin typeface="Karla" pitchFamily="2" charset="77"/>
              </a:rPr>
              <a:t>Indicates distribution of diffuse galaxies in Fornax</a:t>
            </a:r>
          </a:p>
          <a:p>
            <a:r>
              <a:rPr lang="en-US" b="0" dirty="0">
                <a:latin typeface="Karla" pitchFamily="2" charset="77"/>
              </a:rPr>
              <a:t>Density is decreasing with distance from cluster center</a:t>
            </a:r>
          </a:p>
        </p:txBody>
      </p:sp>
      <p:pic>
        <p:nvPicPr>
          <p:cNvPr id="11" name="Picture 10" descr="A graph of a number of blue dots&#10;&#10;Description automatically generated">
            <a:extLst>
              <a:ext uri="{FF2B5EF4-FFF2-40B4-BE49-F238E27FC236}">
                <a16:creationId xmlns:a16="http://schemas.microsoft.com/office/drawing/2014/main" id="{62DCEEDB-3968-4DEC-98CE-4806B400B12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80" t="9215" r="8161"/>
          <a:stretch/>
        </p:blipFill>
        <p:spPr>
          <a:xfrm>
            <a:off x="3821374" y="1793492"/>
            <a:ext cx="8099913" cy="418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03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0439D-0A5B-9FC0-7432-770BC3F5F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aleway" pitchFamily="2" charset="77"/>
              </a:rPr>
              <a:t>Nucleated Fraction Distribution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3706B5-E0EA-5623-0C82-AEFBDAC53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8D93348-53F8-22FB-4AAB-A46BE9DB2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62741"/>
            <a:ext cx="442898" cy="595259"/>
          </a:xfrm>
          <a:prstGeom prst="rect">
            <a:avLst/>
          </a:prstGeom>
        </p:spPr>
      </p:pic>
      <p:pic>
        <p:nvPicPr>
          <p:cNvPr id="7" name="Picture 8" descr="University of Arizona | Brands of the World™ | Download vector logos and  logotypes">
            <a:extLst>
              <a:ext uri="{FF2B5EF4-FFF2-40B4-BE49-F238E27FC236}">
                <a16:creationId xmlns:a16="http://schemas.microsoft.com/office/drawing/2014/main" id="{11DCE5BB-F4B8-F684-BA03-B991B10D0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98" y="6262742"/>
            <a:ext cx="595256" cy="59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946CA2-0587-7E3C-66A6-6BF8FAB779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154" y="6262744"/>
            <a:ext cx="613026" cy="595257"/>
          </a:xfrm>
          <a:prstGeom prst="rect">
            <a:avLst/>
          </a:prstGeom>
        </p:spPr>
      </p:pic>
      <p:pic>
        <p:nvPicPr>
          <p:cNvPr id="9" name="Picture 26" descr="Becky Rother › Zooniverse app refresh">
            <a:extLst>
              <a:ext uri="{FF2B5EF4-FFF2-40B4-BE49-F238E27FC236}">
                <a16:creationId xmlns:a16="http://schemas.microsoft.com/office/drawing/2014/main" id="{15F59F90-B0C3-7CF6-61C7-CE895AC3B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60345" y="6304317"/>
            <a:ext cx="535345" cy="49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C2C6AF0-B08C-0B7B-1128-C34F406AA79A}"/>
              </a:ext>
            </a:extLst>
          </p:cNvPr>
          <p:cNvSpPr txBox="1">
            <a:spLocks/>
          </p:cNvSpPr>
          <p:nvPr/>
        </p:nvSpPr>
        <p:spPr>
          <a:xfrm>
            <a:off x="1370867" y="2274033"/>
            <a:ext cx="3347782" cy="3436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b="0" dirty="0">
              <a:latin typeface="Karla" pitchFamily="2" charset="77"/>
            </a:endParaRPr>
          </a:p>
        </p:txBody>
      </p:sp>
      <p:pic>
        <p:nvPicPr>
          <p:cNvPr id="12" name="Picture 11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D30EF304-4BA0-B8FC-90EF-2E5E96CC65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0523" y="1765777"/>
            <a:ext cx="5937551" cy="4453163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C3D631A-2123-B4D2-C80F-4B8DA60E148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b="0" dirty="0">
                <a:latin typeface="Karla" pitchFamily="2" charset="77"/>
              </a:rPr>
              <a:t>Nucleated fraction is the percentage of nucleated DGs in a given population</a:t>
            </a:r>
          </a:p>
          <a:p>
            <a:r>
              <a:rPr lang="en-US" b="0" dirty="0">
                <a:latin typeface="Karla" pitchFamily="2" charset="77"/>
              </a:rPr>
              <a:t>Hovers around 20-35% with increasing distance from cluster center</a:t>
            </a:r>
          </a:p>
        </p:txBody>
      </p:sp>
    </p:spTree>
    <p:extLst>
      <p:ext uri="{BB962C8B-B14F-4D97-AF65-F5344CB8AC3E}">
        <p14:creationId xmlns:p14="http://schemas.microsoft.com/office/powerpoint/2010/main" val="3446305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0439D-0A5B-9FC0-7432-770BC3F5F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aleway" pitchFamily="2" charset="77"/>
              </a:rPr>
              <a:t>Comparison with Automated Catalogs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3706B5-E0EA-5623-0C82-AEFBDAC53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8D93348-53F8-22FB-4AAB-A46BE9DB2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62741"/>
            <a:ext cx="442898" cy="595259"/>
          </a:xfrm>
          <a:prstGeom prst="rect">
            <a:avLst/>
          </a:prstGeom>
        </p:spPr>
      </p:pic>
      <p:pic>
        <p:nvPicPr>
          <p:cNvPr id="7" name="Picture 8" descr="University of Arizona | Brands of the World™ | Download vector logos and  logotypes">
            <a:extLst>
              <a:ext uri="{FF2B5EF4-FFF2-40B4-BE49-F238E27FC236}">
                <a16:creationId xmlns:a16="http://schemas.microsoft.com/office/drawing/2014/main" id="{11DCE5BB-F4B8-F684-BA03-B991B10D0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98" y="6262742"/>
            <a:ext cx="595256" cy="59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946CA2-0587-7E3C-66A6-6BF8FAB779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154" y="6262744"/>
            <a:ext cx="613026" cy="595257"/>
          </a:xfrm>
          <a:prstGeom prst="rect">
            <a:avLst/>
          </a:prstGeom>
        </p:spPr>
      </p:pic>
      <p:pic>
        <p:nvPicPr>
          <p:cNvPr id="9" name="Picture 26" descr="Becky Rother › Zooniverse app refresh">
            <a:extLst>
              <a:ext uri="{FF2B5EF4-FFF2-40B4-BE49-F238E27FC236}">
                <a16:creationId xmlns:a16="http://schemas.microsoft.com/office/drawing/2014/main" id="{15F59F90-B0C3-7CF6-61C7-CE895AC3B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60345" y="6304317"/>
            <a:ext cx="535345" cy="49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C2C6AF0-B08C-0B7B-1128-C34F406AA79A}"/>
              </a:ext>
            </a:extLst>
          </p:cNvPr>
          <p:cNvSpPr txBox="1">
            <a:spLocks/>
          </p:cNvSpPr>
          <p:nvPr/>
        </p:nvSpPr>
        <p:spPr>
          <a:xfrm>
            <a:off x="1370867" y="2274033"/>
            <a:ext cx="3347782" cy="3436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b="0" dirty="0">
              <a:latin typeface="Karla" pitchFamily="2" charset="77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8B32A71E-7939-F90E-4C0E-A47CB184465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b="0" dirty="0">
                <a:latin typeface="Karla" pitchFamily="2" charset="77"/>
              </a:rPr>
              <a:t>Found 80-98% of the same objects as automated catalogs </a:t>
            </a:r>
          </a:p>
          <a:p>
            <a:r>
              <a:rPr lang="en-US" b="0" dirty="0">
                <a:latin typeface="Karla" pitchFamily="2" charset="77"/>
              </a:rPr>
              <a:t>Missed mostly small, compact objects (boxed region)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408C69-E350-EEC7-C102-F39134D30FFC}"/>
              </a:ext>
            </a:extLst>
          </p:cNvPr>
          <p:cNvSpPr/>
          <p:nvPr/>
        </p:nvSpPr>
        <p:spPr>
          <a:xfrm>
            <a:off x="6388274" y="4847573"/>
            <a:ext cx="1077238" cy="8631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graph with red and black dots&#10;&#10;Description automatically generated">
            <a:extLst>
              <a:ext uri="{FF2B5EF4-FFF2-40B4-BE49-F238E27FC236}">
                <a16:creationId xmlns:a16="http://schemas.microsoft.com/office/drawing/2014/main" id="{FC4CE774-9DC5-26C8-8B3D-8A488865F9D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20" t="10598" r="7738" b="3419"/>
          <a:stretch/>
        </p:blipFill>
        <p:spPr>
          <a:xfrm>
            <a:off x="5304474" y="1568356"/>
            <a:ext cx="5402283" cy="51933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6EF830-55F1-FE4D-02F7-66CA05A670C0}"/>
              </a:ext>
            </a:extLst>
          </p:cNvPr>
          <p:cNvSpPr txBox="1"/>
          <p:nvPr/>
        </p:nvSpPr>
        <p:spPr>
          <a:xfrm>
            <a:off x="6015020" y="3427249"/>
            <a:ext cx="1893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Karla" pitchFamily="2" charset="77"/>
              </a:rPr>
              <a:t>UDG cutoff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7567D6-87FC-0446-4E01-E80BFB252A96}"/>
              </a:ext>
            </a:extLst>
          </p:cNvPr>
          <p:cNvSpPr txBox="1"/>
          <p:nvPr/>
        </p:nvSpPr>
        <p:spPr>
          <a:xfrm>
            <a:off x="1089701" y="5342237"/>
            <a:ext cx="4430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Karla" pitchFamily="2" charset="77"/>
              </a:rPr>
              <a:t>Black </a:t>
            </a:r>
            <a:r>
              <a:rPr lang="en-US" dirty="0">
                <a:latin typeface="Karla" pitchFamily="2" charset="77"/>
              </a:rPr>
              <a:t>= Found in automated catalog</a:t>
            </a:r>
          </a:p>
          <a:p>
            <a:r>
              <a:rPr lang="en-US" b="1" dirty="0">
                <a:solidFill>
                  <a:srgbClr val="FF0000"/>
                </a:solidFill>
                <a:latin typeface="Karla" pitchFamily="2" charset="77"/>
              </a:rPr>
              <a:t>Red</a:t>
            </a:r>
            <a:r>
              <a:rPr lang="en-US" b="1" dirty="0">
                <a:latin typeface="Karla" pitchFamily="2" charset="77"/>
              </a:rPr>
              <a:t> </a:t>
            </a:r>
            <a:r>
              <a:rPr lang="en-US" dirty="0">
                <a:latin typeface="Karla" pitchFamily="2" charset="77"/>
              </a:rPr>
              <a:t>= Missed in automated catalog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478AC9-AE44-0E55-4D91-874007955D5E}"/>
              </a:ext>
            </a:extLst>
          </p:cNvPr>
          <p:cNvSpPr/>
          <p:nvPr/>
        </p:nvSpPr>
        <p:spPr>
          <a:xfrm>
            <a:off x="6712899" y="5240975"/>
            <a:ext cx="1195382" cy="7039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3156"/>
      </p:ext>
    </p:extLst>
  </p:cSld>
  <p:clrMapOvr>
    <a:masterClrMapping/>
  </p:clrMapOvr>
</p:sld>
</file>

<file path=ppt/theme/theme1.xml><?xml version="1.0" encoding="utf-8"?>
<a:theme xmlns:a="http://schemas.openxmlformats.org/drawingml/2006/main" name="ModOverlayVTI">
  <a:themeElements>
    <a:clrScheme name="Custom 50">
      <a:dk1>
        <a:sysClr val="windowText" lastClr="000000"/>
      </a:dk1>
      <a:lt1>
        <a:srgbClr val="F4F2EC"/>
      </a:lt1>
      <a:dk2>
        <a:srgbClr val="09283F"/>
      </a:dk2>
      <a:lt2>
        <a:srgbClr val="FFFFFF"/>
      </a:lt2>
      <a:accent1>
        <a:srgbClr val="3C9A8F"/>
      </a:accent1>
      <a:accent2>
        <a:srgbClr val="18818C"/>
      </a:accent2>
      <a:accent3>
        <a:srgbClr val="800A2F"/>
      </a:accent3>
      <a:accent4>
        <a:srgbClr val="F6635C"/>
      </a:accent4>
      <a:accent5>
        <a:srgbClr val="F48E7C"/>
      </a:accent5>
      <a:accent6>
        <a:srgbClr val="DA9D16"/>
      </a:accent6>
      <a:hlink>
        <a:srgbClr val="ED621D"/>
      </a:hlink>
      <a:folHlink>
        <a:srgbClr val="A18A6D"/>
      </a:folHlink>
    </a:clrScheme>
    <a:fontScheme name="Elephant Arial Nova Light">
      <a:majorFont>
        <a:latin typeface="Elephant"/>
        <a:ea typeface=""/>
        <a:cs typeface=""/>
      </a:majorFont>
      <a:minorFont>
        <a:latin typeface="Arial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OverlayVTI" id="{85202D65-63D3-4793-A090-FA8DF18DC0BE}" vid="{91924FCD-E846-48AE-B233-F25A78D18B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ackground xmlns="71af3243-3dd4-4a8d-8c0d-dd76da1f02a5">false</Background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C5C2001-E626-4890-B405-22B5BD1CB05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0D7C3E5-1734-4636-9EC5-AEB06BF1FB20}">
  <ds:schemaRefs>
    <ds:schemaRef ds:uri="http://schemas.microsoft.com/office/infopath/2007/PartnerControls"/>
    <ds:schemaRef ds:uri="http://purl.org/dc/terms/"/>
    <ds:schemaRef ds:uri="http://purl.org/dc/elements/1.1/"/>
    <ds:schemaRef ds:uri="http://purl.org/dc/dcmitype/"/>
    <ds:schemaRef ds:uri="http://schemas.microsoft.com/office/2006/metadata/properties"/>
    <ds:schemaRef ds:uri="http://schemas.openxmlformats.org/package/2006/metadata/core-properties"/>
    <ds:schemaRef ds:uri="230e9df3-be65-4c73-a93b-d1236ebd677e"/>
    <ds:schemaRef ds:uri="16c05727-aa75-4e4a-9b5f-8a80a1165891"/>
    <ds:schemaRef ds:uri="http://schemas.microsoft.com/office/2006/documentManagement/types"/>
    <ds:schemaRef ds:uri="71af3243-3dd4-4a8d-8c0d-dd76da1f02a5"/>
    <ds:schemaRef ds:uri="http://schemas.microsoft.com/sharepoint/v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5453AF4-4FB0-4B39-9296-55DED383E9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ModOverlayVTI</Template>
  <TotalTime>4891</TotalTime>
  <Words>417</Words>
  <Application>Microsoft Office PowerPoint</Application>
  <PresentationFormat>Widescreen</PresentationFormat>
  <Paragraphs>92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Arial Nova Light</vt:lpstr>
      <vt:lpstr>Calibri</vt:lpstr>
      <vt:lpstr>Elephant</vt:lpstr>
      <vt:lpstr>Karla</vt:lpstr>
      <vt:lpstr>Raleway</vt:lpstr>
      <vt:lpstr>ModOverlayVTI</vt:lpstr>
      <vt:lpstr>Utilizing Citizen Science to Identify Diffuse Galaxies</vt:lpstr>
      <vt:lpstr>What are diffuse galaxies (DGs)? </vt:lpstr>
      <vt:lpstr>Using Zooniverse to examine the Fornax Cluster</vt:lpstr>
      <vt:lpstr>PowerPoint Presentation</vt:lpstr>
      <vt:lpstr>Workflow</vt:lpstr>
      <vt:lpstr>Results: Diffuse Galaxy Candidates</vt:lpstr>
      <vt:lpstr>Radial Density Profile of DGs</vt:lpstr>
      <vt:lpstr>Nucleated Fraction Distribution </vt:lpstr>
      <vt:lpstr>Comparison with Automated Catalogs</vt:lpstr>
      <vt:lpstr>Missed by automated catalogs that we found</vt:lpstr>
      <vt:lpstr>Most exciting: Four previously unknown diffuse galaxy candidates! </vt:lpstr>
      <vt:lpstr>Future Work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Utilizing Citizen Science to Identify Diffuse Galaxies</dc:title>
  <dc:creator>Mazziotti, Nicolas William - (nmazziotti)</dc:creator>
  <cp:lastModifiedBy>Michelle A. Coe</cp:lastModifiedBy>
  <cp:revision>2</cp:revision>
  <dcterms:created xsi:type="dcterms:W3CDTF">2024-03-25T21:31:41Z</dcterms:created>
  <dcterms:modified xsi:type="dcterms:W3CDTF">2024-04-09T22:20:51Z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